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7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76"/>
  </p:normalViewPr>
  <p:slideViewPr>
    <p:cSldViewPr snapToGrid="0" snapToObjects="1">
      <p:cViewPr>
        <p:scale>
          <a:sx n="86" d="100"/>
          <a:sy n="86" d="100"/>
        </p:scale>
        <p:origin x="1696" y="520"/>
      </p:cViewPr>
      <p:guideLst>
        <p:guide pos="3840"/>
        <p:guide pos="39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29F64-2CA3-4044-8574-0D33F6C22E2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73E8B-E662-5245-A82F-18103C6E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6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73E8B-E662-5245-A82F-18103C6EB2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7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AFB87-2A76-2F4B-8BAA-B2FE873234E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95D05-4E18-7243-89A2-93D06BC1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75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08150"/>
            <a:ext cx="9144000" cy="1406525"/>
          </a:xfrm>
        </p:spPr>
        <p:txBody>
          <a:bodyPr>
            <a:normAutofit/>
          </a:bodyPr>
          <a:lstStyle/>
          <a:p>
            <a:r>
              <a:rPr lang="en-US" sz="7200" dirty="0" smtClean="0"/>
              <a:t>IMAGE INPAINTING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6275" y="3571876"/>
            <a:ext cx="6181725" cy="857250"/>
          </a:xfrm>
        </p:spPr>
        <p:txBody>
          <a:bodyPr/>
          <a:lstStyle/>
          <a:p>
            <a:r>
              <a:rPr lang="en-US" dirty="0" smtClean="0"/>
              <a:t>BY VAIBHAV RAWAT AND SHUBHAM BHARGAVA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60104"/>
            <a:ext cx="9144000" cy="95436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DISCUSSION</a:t>
            </a:r>
            <a:endParaRPr lang="en-US" sz="7200" dirty="0"/>
          </a:p>
        </p:txBody>
      </p:sp>
      <p:sp>
        <p:nvSpPr>
          <p:cNvPr id="8" name="TextBox 7"/>
          <p:cNvSpPr txBox="1"/>
          <p:nvPr/>
        </p:nvSpPr>
        <p:spPr>
          <a:xfrm>
            <a:off x="1693888" y="1960238"/>
            <a:ext cx="8769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Images with center patches are harder to </a:t>
            </a:r>
            <a:r>
              <a:rPr lang="en-US" sz="2000" dirty="0">
                <a:solidFill>
                  <a:prstClr val="black"/>
                </a:solidFill>
              </a:rPr>
              <a:t>I</a:t>
            </a:r>
            <a:r>
              <a:rPr lang="en-US" sz="2000" dirty="0" smtClean="0">
                <a:solidFill>
                  <a:prstClr val="black"/>
                </a:solidFill>
              </a:rPr>
              <a:t>npaint then ones with random patches in general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988307" y="2752428"/>
            <a:ext cx="249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prstClr val="black"/>
                </a:solidFill>
              </a:rPr>
              <a:t>Random Patches </a:t>
            </a:r>
            <a:r>
              <a:rPr lang="en-US" dirty="0" smtClean="0">
                <a:solidFill>
                  <a:prstClr val="black"/>
                </a:solidFill>
              </a:rPr>
              <a:t>Inpaint with 100 epochs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9242" y="2816187"/>
            <a:ext cx="287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Center crop Inpaint with 250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epochs 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42" y="3589124"/>
            <a:ext cx="2196018" cy="19766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98" y="3566007"/>
            <a:ext cx="2163967" cy="20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08150"/>
            <a:ext cx="9144000" cy="1406525"/>
          </a:xfrm>
        </p:spPr>
        <p:txBody>
          <a:bodyPr>
            <a:normAutofit/>
          </a:bodyPr>
          <a:lstStyle/>
          <a:p>
            <a:r>
              <a:rPr lang="en-US" sz="7200" dirty="0" smtClean="0"/>
              <a:t>THANK YOU!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9135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722312"/>
            <a:ext cx="9144000" cy="1020763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INTRODUCTION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2543175"/>
            <a:ext cx="9144000" cy="2986088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Visual world is pretty diverse.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Still for images with missing parts we can imagine its content.</a:t>
            </a:r>
            <a:endParaRPr lang="en-US" dirty="0"/>
          </a:p>
          <a:p>
            <a:pPr marL="342900" indent="-342900" algn="l">
              <a:buFont typeface="Arial" charset="0"/>
              <a:buChar char="•"/>
            </a:pPr>
            <a:r>
              <a:rPr lang="en-US" smtClean="0"/>
              <a:t>Possible because generally </a:t>
            </a:r>
            <a:r>
              <a:rPr lang="en-US" dirty="0" smtClean="0"/>
              <a:t>images are highly structured.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Easy to understand the structure through surrounding pixels.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Same motivation to train machines for </a:t>
            </a:r>
            <a:r>
              <a:rPr lang="en-US" dirty="0" err="1" smtClean="0"/>
              <a:t>Inpainting</a:t>
            </a:r>
            <a:r>
              <a:rPr lang="en-US" dirty="0" smtClean="0"/>
              <a:t> - predict the missing portions of image through surrounding pixels.</a:t>
            </a:r>
          </a:p>
          <a:p>
            <a:pPr marL="342900" indent="-342900" algn="l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354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36613"/>
            <a:ext cx="9144000" cy="945963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PREVIOUS WORK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2011681"/>
            <a:ext cx="6555765" cy="4031932"/>
          </a:xfrm>
        </p:spPr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Models involving Texture Synthesis by estimating conditional distribution of a pixel through its neighbors. Local non-semantic methods struggle when missing parts of image are larger.</a:t>
            </a:r>
          </a:p>
          <a:p>
            <a:pPr marL="342900" indent="-342900" algn="l">
              <a:buFont typeface="Arial" charset="0"/>
              <a:buChar char="•"/>
            </a:pPr>
            <a:endParaRPr lang="en-US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In Graphics, Nearest neighbor based scene completion using dataset of millions of images </a:t>
            </a:r>
            <a:r>
              <a:rPr lang="en-US" smtClean="0"/>
              <a:t>is </a:t>
            </a:r>
            <a:r>
              <a:rPr lang="en-US" smtClean="0"/>
              <a:t>used. </a:t>
            </a:r>
            <a:r>
              <a:rPr lang="en-US" dirty="0" smtClean="0"/>
              <a:t>[Hays &amp; </a:t>
            </a:r>
            <a:r>
              <a:rPr lang="en-US" dirty="0" err="1" smtClean="0"/>
              <a:t>Efros</a:t>
            </a:r>
            <a:r>
              <a:rPr lang="en-US" dirty="0" smtClean="0"/>
              <a:t> 2007]. </a:t>
            </a:r>
          </a:p>
          <a:p>
            <a:pPr marL="342900" indent="-342900" algn="l">
              <a:buFont typeface="Arial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79766" y="1782576"/>
            <a:ext cx="3574247" cy="2153418"/>
            <a:chOff x="5138356" y="1253026"/>
            <a:chExt cx="3616671" cy="213099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600" y="1476107"/>
              <a:ext cx="2782793" cy="165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7546684" y="2161761"/>
              <a:ext cx="211589" cy="383003"/>
            </a:xfrm>
            <a:custGeom>
              <a:avLst/>
              <a:gdLst>
                <a:gd name="T0" fmla="*/ 787 w 1051"/>
                <a:gd name="T1" fmla="*/ 0 h 1897"/>
                <a:gd name="T2" fmla="*/ 263 w 1051"/>
                <a:gd name="T3" fmla="*/ 0 h 1897"/>
                <a:gd name="T4" fmla="*/ 263 w 1051"/>
                <a:gd name="T5" fmla="*/ 1421 h 1897"/>
                <a:gd name="T6" fmla="*/ 0 w 1051"/>
                <a:gd name="T7" fmla="*/ 1421 h 1897"/>
                <a:gd name="T8" fmla="*/ 525 w 1051"/>
                <a:gd name="T9" fmla="*/ 1896 h 1897"/>
                <a:gd name="T10" fmla="*/ 1050 w 1051"/>
                <a:gd name="T11" fmla="*/ 1421 h 1897"/>
                <a:gd name="T12" fmla="*/ 787 w 1051"/>
                <a:gd name="T13" fmla="*/ 1421 h 1897"/>
                <a:gd name="T14" fmla="*/ 787 w 1051"/>
                <a:gd name="T15" fmla="*/ 0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1" h="1897">
                  <a:moveTo>
                    <a:pt x="787" y="0"/>
                  </a:moveTo>
                  <a:lnTo>
                    <a:pt x="263" y="0"/>
                  </a:lnTo>
                  <a:lnTo>
                    <a:pt x="263" y="1421"/>
                  </a:lnTo>
                  <a:lnTo>
                    <a:pt x="0" y="1421"/>
                  </a:lnTo>
                  <a:lnTo>
                    <a:pt x="525" y="1896"/>
                  </a:lnTo>
                  <a:lnTo>
                    <a:pt x="1050" y="1421"/>
                  </a:lnTo>
                  <a:lnTo>
                    <a:pt x="787" y="1421"/>
                  </a:lnTo>
                  <a:lnTo>
                    <a:pt x="787" y="0"/>
                  </a:lnTo>
                </a:path>
              </a:pathLst>
            </a:custGeom>
            <a:solidFill>
              <a:srgbClr val="66FF33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5138356" y="3045468"/>
              <a:ext cx="193694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i="1"/>
                <a:t>True (infinite) texture</a:t>
              </a:r>
              <a:endParaRPr lang="en-US" altLang="en-US" sz="1600"/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7656008" y="2175408"/>
              <a:ext cx="109901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dirty="0"/>
                <a:t>SYNTHESIS</a:t>
              </a: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7075297" y="3018829"/>
              <a:ext cx="16028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i="1"/>
                <a:t>generated image</a:t>
              </a: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7285867" y="1253026"/>
              <a:ext cx="118173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i="1"/>
                <a:t>input image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905" y="4051518"/>
            <a:ext cx="2843289" cy="214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6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8275" y="934427"/>
            <a:ext cx="9144000" cy="978779"/>
          </a:xfrm>
        </p:spPr>
        <p:txBody>
          <a:bodyPr>
            <a:normAutofit fontScale="90000"/>
          </a:bodyPr>
          <a:lstStyle/>
          <a:p>
            <a:r>
              <a:rPr lang="en-US" sz="7200" smtClean="0"/>
              <a:t>PROPOSED SOLUTION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0327" y="2208628"/>
            <a:ext cx="8851948" cy="3938953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Encoder </a:t>
            </a:r>
            <a:r>
              <a:rPr lang="mr-IN" dirty="0" smtClean="0"/>
              <a:t>–</a:t>
            </a:r>
            <a:r>
              <a:rPr lang="en-US" dirty="0" smtClean="0"/>
              <a:t> Decoder Convolution Network for reconstructing large missing regions based on context - 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Encoder takes an input image with missing regions and 			produces feature representations.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Decoder </a:t>
            </a:r>
            <a:r>
              <a:rPr lang="mr-IN" dirty="0" smtClean="0"/>
              <a:t>–</a:t>
            </a:r>
            <a:r>
              <a:rPr lang="en-US" dirty="0" smtClean="0"/>
              <a:t> takes feature representations and produces missing  		image content.</a:t>
            </a:r>
            <a:endParaRPr lang="en-US" dirty="0"/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Adversarial Network</a:t>
            </a:r>
          </a:p>
          <a:p>
            <a:pPr algn="l"/>
            <a:r>
              <a:rPr lang="en-US" dirty="0" smtClean="0"/>
              <a:t>	Compares generated image with ground truth image to check 		the closeness to real image. </a:t>
            </a:r>
          </a:p>
          <a:p>
            <a:pPr marL="342900" indent="-342900" algn="l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566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2976" y="728973"/>
            <a:ext cx="9005048" cy="844994"/>
          </a:xfrm>
        </p:spPr>
        <p:txBody>
          <a:bodyPr>
            <a:normAutofit fontScale="90000"/>
          </a:bodyPr>
          <a:lstStyle/>
          <a:p>
            <a:pPr algn="l"/>
            <a:r>
              <a:rPr lang="en-US" sz="7200" dirty="0" smtClean="0"/>
              <a:t>MODEL</a:t>
            </a:r>
            <a:endParaRPr lang="en-US" sz="7200" dirty="0"/>
          </a:p>
        </p:txBody>
      </p:sp>
      <p:pic>
        <p:nvPicPr>
          <p:cNvPr id="4" name="figIn_sup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2976" y="1869141"/>
            <a:ext cx="9005049" cy="44755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2138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28221"/>
            <a:ext cx="9144000" cy="1048497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DECOUPLED LOSS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72552"/>
            <a:ext cx="9144000" cy="3724835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endParaRPr lang="en-US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Reconstruction Loss </a:t>
            </a:r>
            <a:r>
              <a:rPr lang="mr-IN" dirty="0" smtClean="0"/>
              <a:t>–</a:t>
            </a:r>
            <a:r>
              <a:rPr lang="en-US" dirty="0" smtClean="0"/>
              <a:t>  for capturing overall structure of missing region and coherence with regard to its context.</a:t>
            </a:r>
            <a:endParaRPr lang="en-US" dirty="0"/>
          </a:p>
          <a:p>
            <a:pPr marL="342900" indent="-342900" algn="l">
              <a:buFont typeface="Arial" charset="0"/>
              <a:buChar char="•"/>
            </a:pPr>
            <a:endParaRPr lang="en-US" dirty="0"/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Adversarial Loss </a:t>
            </a:r>
            <a:r>
              <a:rPr lang="mr-IN" dirty="0" smtClean="0"/>
              <a:t>–</a:t>
            </a:r>
            <a:r>
              <a:rPr lang="en-US" dirty="0" smtClean="0"/>
              <a:t> tries to make predictions look real by picking up a particular mode.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45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95014"/>
            <a:ext cx="9144000" cy="848776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DATA DESCRIPTION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84294"/>
            <a:ext cx="9144001" cy="4034118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endParaRPr lang="en-US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Input Images are of </a:t>
            </a:r>
            <a:r>
              <a:rPr lang="en-US" smtClean="0"/>
              <a:t>size 128x128 pixels.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99" y="3665071"/>
            <a:ext cx="16256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5106" y="4293205"/>
            <a:ext cx="1289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Cropped to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6507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8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4044" y="860103"/>
            <a:ext cx="9144000" cy="893746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RESULTS</a:t>
            </a:r>
            <a:endParaRPr lang="en-US" sz="7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01" y="2912764"/>
            <a:ext cx="2338466" cy="2338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14" y="2912764"/>
            <a:ext cx="2358207" cy="23582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7992" y="2266433"/>
            <a:ext cx="5936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Results improve quickly with the number of epochs. </a:t>
            </a:r>
          </a:p>
          <a:p>
            <a:pPr algn="ctr"/>
            <a:r>
              <a:rPr lang="en-US" dirty="0" smtClean="0"/>
              <a:t>Sample Results for 1000 epochs.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60104"/>
            <a:ext cx="9144000" cy="95436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DISCUSSION</a:t>
            </a:r>
            <a:endParaRPr lang="en-US" sz="7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13" y="3621538"/>
            <a:ext cx="1625600" cy="162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2" y="3618787"/>
            <a:ext cx="1625600" cy="1625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28013" y="1960238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Images with non-uniform surroundings are harder to Inpaint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1524000" y="2803161"/>
            <a:ext cx="262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Uniform area around crop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00276" y="2837934"/>
            <a:ext cx="348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Non-uniform area around crop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75" y="3618787"/>
            <a:ext cx="1737194" cy="162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269" y="3618787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83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</TotalTime>
  <Words>208</Words>
  <Application>Microsoft Macintosh PowerPoint</Application>
  <PresentationFormat>Widescreen</PresentationFormat>
  <Paragraphs>46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Mangal</vt:lpstr>
      <vt:lpstr>Office Theme</vt:lpstr>
      <vt:lpstr>IMAGE INPAINTING</vt:lpstr>
      <vt:lpstr>INTRODUCTION</vt:lpstr>
      <vt:lpstr>PREVIOUS WORK</vt:lpstr>
      <vt:lpstr>PROPOSED SOLUTION</vt:lpstr>
      <vt:lpstr>MODEL</vt:lpstr>
      <vt:lpstr>DECOUPLED LOSS</vt:lpstr>
      <vt:lpstr>DATA DESCRIPTION</vt:lpstr>
      <vt:lpstr>RESULTS</vt:lpstr>
      <vt:lpstr>DISCUSSION</vt:lpstr>
      <vt:lpstr>DISCUSSION</vt:lpstr>
      <vt:lpstr>THANK YOU!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INPAINTING</dc:title>
  <dc:creator>Vaibhav Rawat</dc:creator>
  <cp:lastModifiedBy>Vaibhav Rawat</cp:lastModifiedBy>
  <cp:revision>34</cp:revision>
  <dcterms:created xsi:type="dcterms:W3CDTF">2017-11-29T17:21:47Z</dcterms:created>
  <dcterms:modified xsi:type="dcterms:W3CDTF">2017-12-10T20:10:17Z</dcterms:modified>
</cp:coreProperties>
</file>